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2" d="100"/>
          <a:sy n="102" d="100"/>
        </p:scale>
        <p:origin x="-115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342914-11A8-4014-BF45-1FE03CB08103}" type="datetimeFigureOut">
              <a:rPr lang="fr-FR" smtClean="0"/>
              <a:t>10/12/2018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ADCA4C-0338-4ED3-B7FB-CC58160B74EF}" type="slidenum">
              <a:rPr lang="fr-FR" smtClean="0"/>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BACA392-B09E-4978-B7C2-77B1A980EECF}" type="datetime1">
              <a:rPr lang="fr-FR" smtClean="0"/>
              <a:t>10/12/2018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E78B987-856D-4E0E-9571-92E7EBA62AF1}" type="datetime1">
              <a:rPr lang="fr-FR" smtClean="0"/>
              <a:t>10/12/2018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AFEA80A-3A5F-4245-BAAC-E0CA5C3C7925}" type="datetime1">
              <a:rPr lang="fr-FR" smtClean="0"/>
              <a:t>10/12/2018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F44A3F7-DFBA-4638-9569-EDEFD0CC3D6F}" type="datetime1">
              <a:rPr lang="fr-FR" smtClean="0"/>
              <a:t>10/12/2018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D9FD008-CAC0-42D1-A880-57B2F9A92AF6}" type="datetime1">
              <a:rPr lang="fr-FR" smtClean="0"/>
              <a:t>10/12/2018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CBEF9F9-5BB3-4B62-9275-4ECAC9BB50B1}" type="datetime1">
              <a:rPr lang="fr-FR" smtClean="0"/>
              <a:t>10/12/2018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694883B-AFF9-4194-8E4B-8D223003840B}" type="datetime1">
              <a:rPr lang="fr-FR" smtClean="0"/>
              <a:t>10/12/2018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5814825-62CA-434A-B6EA-78A9A2F8E652}" type="datetime1">
              <a:rPr lang="fr-FR" smtClean="0"/>
              <a:t>10/12/2018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FACCF9F-066C-45C5-81A3-44DF5914D0F0}" type="datetime1">
              <a:rPr lang="fr-FR" smtClean="0"/>
              <a:t>10/12/2018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0BC87FC-74DF-4431-BC67-00AB73C41732}" type="datetime1">
              <a:rPr lang="fr-FR" smtClean="0"/>
              <a:t>10/12/2018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1E93D06-C157-424B-8038-FCED670E4BE7}" type="datetime1">
              <a:rPr lang="fr-FR" smtClean="0"/>
              <a:t>10/12/2018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A1D9868-287D-46F3-AC68-349E02910AA2}"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F7D373-C6D4-45EE-A9EB-C74CBCB61EBC}" type="datetime1">
              <a:rPr lang="fr-FR" smtClean="0"/>
              <a:t>10/12/2018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1D9868-287D-46F3-AC68-349E02910AA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b="1" dirty="0"/>
              <a:t>L’alcool et la relation de </a:t>
            </a:r>
            <a:r>
              <a:rPr lang="fr-FR" b="1" dirty="0" smtClean="0"/>
              <a:t>travail</a:t>
            </a:r>
            <a:endParaRPr lang="fr-FR" dirty="0"/>
          </a:p>
        </p:txBody>
      </p:sp>
      <p:sp>
        <p:nvSpPr>
          <p:cNvPr id="3" name="Espace réservé du pied de page 2"/>
          <p:cNvSpPr>
            <a:spLocks noGrp="1"/>
          </p:cNvSpPr>
          <p:nvPr>
            <p:ph type="ftr" sz="quarter" idx="11"/>
          </p:nvPr>
        </p:nvSpPr>
        <p:spPr/>
        <p:txBody>
          <a:bodyPr/>
          <a:lstStyle/>
          <a:p>
            <a:fld id="{4A5B9D3C-59AE-42C4-B759-3FB46A64AB2E}" type="slidenum">
              <a:rPr lang="fr-FR" smtClean="0"/>
              <a:t>1</a:t>
            </a:fld>
            <a:endParaRPr lang="fr-F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57232"/>
            <a:ext cx="8229600" cy="5268931"/>
          </a:xfrm>
        </p:spPr>
        <p:txBody>
          <a:bodyPr>
            <a:normAutofit fontScale="92500" lnSpcReduction="20000"/>
          </a:bodyPr>
          <a:lstStyle/>
          <a:p>
            <a:pPr algn="just">
              <a:buNone/>
            </a:pPr>
            <a:r>
              <a:rPr lang="fr-FR" dirty="0"/>
              <a:t>Le RESI (Relais Emploi Santé Insertion), association à but non lucratif, a pour but de lutter contre la précarité et aider à l’insertion. </a:t>
            </a:r>
          </a:p>
          <a:p>
            <a:pPr algn="just">
              <a:buNone/>
            </a:pPr>
            <a:r>
              <a:rPr lang="fr-FR" dirty="0"/>
              <a:t>Dans ce cadre, nous recevons des personnes qui ont des problèmes de santé et qui ne peuvent plus faire le travail qu’ils ont fait avant. Nous les conseillons et les orientons vers les métiers compatibles avec leurs capacités restantes. </a:t>
            </a:r>
          </a:p>
          <a:p>
            <a:pPr algn="just">
              <a:buNone/>
            </a:pPr>
            <a:r>
              <a:rPr lang="fr-FR" dirty="0"/>
              <a:t>Les problèmes de santé qui entraînent ces pertes de travail sont diverses et variées. </a:t>
            </a:r>
          </a:p>
          <a:p>
            <a:pPr algn="just">
              <a:buNone/>
            </a:pPr>
            <a:r>
              <a:rPr lang="fr-FR" dirty="0"/>
              <a:t>Et parmi ces problèmes de santé nous rencontrons les maladies liées à l’alcool. </a:t>
            </a:r>
          </a:p>
          <a:p>
            <a:pPr algn="just">
              <a:buNone/>
            </a:pPr>
            <a:endParaRPr lang="fr-FR" dirty="0"/>
          </a:p>
        </p:txBody>
      </p:sp>
      <p:sp>
        <p:nvSpPr>
          <p:cNvPr id="4" name="Espace réservé du pied de page 3"/>
          <p:cNvSpPr>
            <a:spLocks noGrp="1"/>
          </p:cNvSpPr>
          <p:nvPr>
            <p:ph type="ftr" sz="quarter" idx="11"/>
          </p:nvPr>
        </p:nvSpPr>
        <p:spPr/>
        <p:txBody>
          <a:bodyPr/>
          <a:lstStyle/>
          <a:p>
            <a:fld id="{342B80F0-FF78-4503-A74E-D82A4767197B}" type="slidenum">
              <a:rPr lang="fr-FR" smtClean="0"/>
              <a:t>2</a:t>
            </a:fld>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00042"/>
            <a:ext cx="8229600" cy="5626121"/>
          </a:xfrm>
        </p:spPr>
        <p:txBody>
          <a:bodyPr>
            <a:normAutofit fontScale="70000" lnSpcReduction="20000"/>
          </a:bodyPr>
          <a:lstStyle/>
          <a:p>
            <a:pPr>
              <a:buNone/>
            </a:pPr>
            <a:r>
              <a:rPr lang="fr-FR" b="1" dirty="0"/>
              <a:t>I/ Constats de la situation globale : </a:t>
            </a:r>
            <a:endParaRPr lang="fr-FR" b="1" dirty="0" smtClean="0"/>
          </a:p>
          <a:p>
            <a:pPr>
              <a:buNone/>
            </a:pPr>
            <a:endParaRPr lang="fr-FR" dirty="0"/>
          </a:p>
          <a:p>
            <a:pPr lvl="0" algn="just">
              <a:buNone/>
            </a:pPr>
            <a:r>
              <a:rPr lang="fr-FR" dirty="0" smtClean="0"/>
              <a:t>1) La </a:t>
            </a:r>
            <a:r>
              <a:rPr lang="fr-FR" dirty="0"/>
              <a:t>maladie alcoolique n’est jamais diagnostiquée comme telle : </a:t>
            </a:r>
          </a:p>
          <a:p>
            <a:pPr algn="just">
              <a:buNone/>
            </a:pPr>
            <a:r>
              <a:rPr lang="fr-FR" dirty="0"/>
              <a:t>Il n’y a jamais eu de RQTH ou d’invalidité due à une maladie alcoolique. Ce sont les conséquences directes de l’alcoolémie qui sont mises en avant : </a:t>
            </a:r>
          </a:p>
          <a:p>
            <a:pPr algn="just">
              <a:buNone/>
            </a:pPr>
            <a:r>
              <a:rPr lang="fr-FR" dirty="0"/>
              <a:t>- les maladies du foie : cirrhoses, cancers,… </a:t>
            </a:r>
          </a:p>
          <a:p>
            <a:pPr algn="just">
              <a:buNone/>
            </a:pPr>
            <a:r>
              <a:rPr lang="fr-FR" dirty="0"/>
              <a:t>- les maladies cardiovasculaires : HTA,… </a:t>
            </a:r>
          </a:p>
          <a:p>
            <a:pPr algn="just">
              <a:buNone/>
            </a:pPr>
            <a:r>
              <a:rPr lang="fr-FR" dirty="0"/>
              <a:t>- les maladies artérielles = artériopathies des membres inférieurs</a:t>
            </a:r>
          </a:p>
          <a:p>
            <a:pPr algn="just">
              <a:buFontTx/>
              <a:buChar char="-"/>
            </a:pPr>
            <a:r>
              <a:rPr lang="fr-FR" dirty="0" smtClean="0"/>
              <a:t>les </a:t>
            </a:r>
            <a:r>
              <a:rPr lang="fr-FR" dirty="0"/>
              <a:t>troubles neurologiques = tremblements, </a:t>
            </a:r>
            <a:r>
              <a:rPr lang="fr-FR" dirty="0" smtClean="0"/>
              <a:t>instabilité</a:t>
            </a:r>
          </a:p>
          <a:p>
            <a:pPr algn="just">
              <a:buFontTx/>
              <a:buChar char="-"/>
            </a:pPr>
            <a:r>
              <a:rPr lang="fr-FR" dirty="0" smtClean="0"/>
              <a:t>Les troubles du comportement psychique</a:t>
            </a:r>
            <a:endParaRPr lang="fr-FR" dirty="0"/>
          </a:p>
          <a:p>
            <a:pPr algn="just">
              <a:buNone/>
            </a:pPr>
            <a:r>
              <a:rPr lang="fr-FR" dirty="0"/>
              <a:t>Donc la maladie alcoolique est souvent cachée. </a:t>
            </a:r>
          </a:p>
          <a:p>
            <a:pPr algn="just">
              <a:buNone/>
            </a:pPr>
            <a:r>
              <a:rPr lang="fr-FR" dirty="0"/>
              <a:t>D’ailleurs quelquefois dans les documents médicaux on voit des termes comme </a:t>
            </a:r>
            <a:r>
              <a:rPr lang="fr-FR" dirty="0" err="1"/>
              <a:t>exogénose</a:t>
            </a:r>
            <a:r>
              <a:rPr lang="fr-FR" dirty="0"/>
              <a:t> ou autres. </a:t>
            </a:r>
          </a:p>
          <a:p>
            <a:pPr>
              <a:buNone/>
            </a:pPr>
            <a:endParaRPr lang="fr-FR" dirty="0"/>
          </a:p>
        </p:txBody>
      </p:sp>
      <p:sp>
        <p:nvSpPr>
          <p:cNvPr id="4" name="Espace réservé du pied de page 3"/>
          <p:cNvSpPr>
            <a:spLocks noGrp="1"/>
          </p:cNvSpPr>
          <p:nvPr>
            <p:ph type="ftr" sz="quarter" idx="11"/>
          </p:nvPr>
        </p:nvSpPr>
        <p:spPr/>
        <p:txBody>
          <a:bodyPr/>
          <a:lstStyle/>
          <a:p>
            <a:fld id="{7EB25983-3204-4154-85DC-DBBB49CA3137}" type="slidenum">
              <a:rPr lang="fr-FR" smtClean="0"/>
              <a:t>3</a:t>
            </a:fld>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lgn="just">
              <a:buNone/>
            </a:pPr>
            <a:r>
              <a:rPr lang="fr-FR" dirty="0" smtClean="0"/>
              <a:t>2) Dans </a:t>
            </a:r>
            <a:r>
              <a:rPr lang="fr-FR" dirty="0"/>
              <a:t>la plupart des cas il y a un déni total de la dépendance à l’alcool : </a:t>
            </a:r>
          </a:p>
          <a:p>
            <a:pPr algn="just">
              <a:buNone/>
            </a:pPr>
            <a:r>
              <a:rPr lang="fr-FR" dirty="0"/>
              <a:t>- 90% des cas de personnes dépendantes ont nié</a:t>
            </a:r>
          </a:p>
          <a:p>
            <a:pPr algn="just">
              <a:buNone/>
            </a:pPr>
            <a:r>
              <a:rPr lang="fr-FR" dirty="0"/>
              <a:t>- 10% ont reconnu les faits</a:t>
            </a:r>
          </a:p>
          <a:p>
            <a:pPr algn="just">
              <a:buNone/>
            </a:pPr>
            <a:r>
              <a:rPr lang="fr-FR" dirty="0"/>
              <a:t>Du coup, l’approche du problème se fait avec délicatesse et technique ou tactique. Mais cette approche n’aboutit pas toujours. </a:t>
            </a:r>
          </a:p>
          <a:p>
            <a:pPr>
              <a:buNone/>
            </a:pPr>
            <a:endParaRPr lang="fr-FR" dirty="0"/>
          </a:p>
        </p:txBody>
      </p:sp>
      <p:sp>
        <p:nvSpPr>
          <p:cNvPr id="4" name="Espace réservé du pied de page 3"/>
          <p:cNvSpPr>
            <a:spLocks noGrp="1"/>
          </p:cNvSpPr>
          <p:nvPr>
            <p:ph type="ftr" sz="quarter" idx="11"/>
          </p:nvPr>
        </p:nvSpPr>
        <p:spPr/>
        <p:txBody>
          <a:bodyPr/>
          <a:lstStyle/>
          <a:p>
            <a:fld id="{4FD8E575-8E47-4B07-8068-140A47D02A87}" type="slidenum">
              <a:rPr lang="fr-FR" smtClean="0"/>
              <a:t>4</a:t>
            </a:fld>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77500" lnSpcReduction="20000"/>
          </a:bodyPr>
          <a:lstStyle/>
          <a:p>
            <a:pPr>
              <a:buNone/>
            </a:pPr>
            <a:r>
              <a:rPr lang="fr-FR" dirty="0"/>
              <a:t>Exemple : M. R entre dans le cabinet du médecin avec forte odeur d’alcool. Le médecin lui demande depuis combien de temps il est alcoolique. Monsieur R s’énerve et dit qu’il n’est pas alcoolique en précisant qu’il boit comme tout le monde. Le médecin lui demande alors ce qu’il entend par « boire comme tout le monde ». Il explique que le matin, pour se réveiller, il boit un petit coup de schnaps, ensuite il s’habille, fume au balcon et va au bistrot prendre son petit déjeuner et avale aussi 3 ou 4 cannettes de bière. </a:t>
            </a:r>
          </a:p>
          <a:p>
            <a:pPr>
              <a:buNone/>
            </a:pPr>
            <a:r>
              <a:rPr lang="fr-FR" dirty="0"/>
              <a:t>Vers 13h30 les potes arrivent, ils mangent ensemble et partagent entre 2 et 3 bouteilles de rouge pour accompagner le repas (ils sont à 4 en général). </a:t>
            </a:r>
          </a:p>
          <a:p>
            <a:pPr>
              <a:buNone/>
            </a:pPr>
            <a:r>
              <a:rPr lang="fr-FR" dirty="0"/>
              <a:t>A 17h00 il prend un apéro : whisky ou vodka. </a:t>
            </a:r>
          </a:p>
          <a:p>
            <a:pPr>
              <a:buNone/>
            </a:pPr>
            <a:r>
              <a:rPr lang="fr-FR" dirty="0"/>
              <a:t>Le soir vers 21h00 il mange et termine 3 ou 4 chopes de bière. </a:t>
            </a:r>
          </a:p>
          <a:p>
            <a:pPr>
              <a:buNone/>
            </a:pPr>
            <a:endParaRPr lang="fr-FR" dirty="0"/>
          </a:p>
        </p:txBody>
      </p:sp>
      <p:sp>
        <p:nvSpPr>
          <p:cNvPr id="4" name="Espace réservé du pied de page 3"/>
          <p:cNvSpPr>
            <a:spLocks noGrp="1"/>
          </p:cNvSpPr>
          <p:nvPr>
            <p:ph type="ftr" sz="quarter" idx="11"/>
          </p:nvPr>
        </p:nvSpPr>
        <p:spPr/>
        <p:txBody>
          <a:bodyPr/>
          <a:lstStyle/>
          <a:p>
            <a:fld id="{74AC4500-128A-4905-BF3E-AEF1E1B48C2D}" type="slidenum">
              <a:rPr lang="fr-FR" smtClean="0"/>
              <a:t>5</a:t>
            </a:fld>
            <a:endParaRPr lang="fr-F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lgn="just">
              <a:buNone/>
            </a:pPr>
            <a:r>
              <a:rPr lang="fr-FR" dirty="0" smtClean="0"/>
              <a:t>3) Il </a:t>
            </a:r>
            <a:r>
              <a:rPr lang="fr-FR" dirty="0"/>
              <a:t>y a beaucoup plus d’hommes que de femmes qui sont atteints par la maladie alcoolique, mais les femmes sont plus gravement touchées. </a:t>
            </a:r>
          </a:p>
          <a:p>
            <a:pPr>
              <a:buNone/>
            </a:pPr>
            <a:endParaRPr lang="fr-FR" dirty="0"/>
          </a:p>
        </p:txBody>
      </p:sp>
      <p:sp>
        <p:nvSpPr>
          <p:cNvPr id="4" name="Espace réservé du pied de page 3"/>
          <p:cNvSpPr>
            <a:spLocks noGrp="1"/>
          </p:cNvSpPr>
          <p:nvPr>
            <p:ph type="ftr" sz="quarter" idx="11"/>
          </p:nvPr>
        </p:nvSpPr>
        <p:spPr/>
        <p:txBody>
          <a:bodyPr/>
          <a:lstStyle/>
          <a:p>
            <a:fld id="{4B593A15-E46C-4526-82DC-7F427B8034AF}" type="slidenum">
              <a:rPr lang="fr-FR" smtClean="0"/>
              <a:t>6</a:t>
            </a:fld>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000108"/>
            <a:ext cx="8229600" cy="5126055"/>
          </a:xfrm>
        </p:spPr>
        <p:txBody>
          <a:bodyPr/>
          <a:lstStyle/>
          <a:p>
            <a:pPr lvl="0">
              <a:buNone/>
            </a:pPr>
            <a:endParaRPr lang="fr-FR" dirty="0" smtClean="0"/>
          </a:p>
          <a:p>
            <a:pPr lvl="0">
              <a:buNone/>
            </a:pPr>
            <a:endParaRPr lang="fr-FR" dirty="0"/>
          </a:p>
          <a:p>
            <a:pPr lvl="0" algn="just">
              <a:buNone/>
            </a:pPr>
            <a:r>
              <a:rPr lang="fr-FR" dirty="0" smtClean="0"/>
              <a:t>4) L’âge </a:t>
            </a:r>
            <a:r>
              <a:rPr lang="fr-FR" dirty="0"/>
              <a:t>moyen de l’alcoolisation se fait entre 20 et 30 ans. </a:t>
            </a:r>
          </a:p>
          <a:p>
            <a:pPr>
              <a:buNone/>
            </a:pPr>
            <a:endParaRPr lang="fr-FR" dirty="0"/>
          </a:p>
        </p:txBody>
      </p:sp>
      <p:sp>
        <p:nvSpPr>
          <p:cNvPr id="4" name="Espace réservé du pied de page 3"/>
          <p:cNvSpPr>
            <a:spLocks noGrp="1"/>
          </p:cNvSpPr>
          <p:nvPr>
            <p:ph type="ftr" sz="quarter" idx="11"/>
          </p:nvPr>
        </p:nvSpPr>
        <p:spPr/>
        <p:txBody>
          <a:bodyPr/>
          <a:lstStyle/>
          <a:p>
            <a:fld id="{DAA444A3-603B-417C-B055-37852E7697AB}" type="slidenum">
              <a:rPr lang="fr-FR" smtClean="0"/>
              <a:t>7</a:t>
            </a:fld>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lgn="just">
              <a:buNone/>
            </a:pPr>
            <a:r>
              <a:rPr lang="fr-FR" dirty="0" smtClean="0"/>
              <a:t>5) </a:t>
            </a:r>
            <a:r>
              <a:rPr lang="fr-FR" dirty="0"/>
              <a:t>Quand la personne est consciente de sa maladie et qu’elle veut arrêter, elle exprime sa crainte de ne pas y arriver, les rechutes et aussi la peur de perdre les relations tissées pendant sa période alcoolique. </a:t>
            </a:r>
          </a:p>
          <a:p>
            <a:pPr>
              <a:buNone/>
            </a:pPr>
            <a:endParaRPr lang="fr-FR" dirty="0"/>
          </a:p>
        </p:txBody>
      </p:sp>
      <p:sp>
        <p:nvSpPr>
          <p:cNvPr id="4" name="Espace réservé du pied de page 3"/>
          <p:cNvSpPr>
            <a:spLocks noGrp="1"/>
          </p:cNvSpPr>
          <p:nvPr>
            <p:ph type="ftr" sz="quarter" idx="11"/>
          </p:nvPr>
        </p:nvSpPr>
        <p:spPr/>
        <p:txBody>
          <a:bodyPr/>
          <a:lstStyle/>
          <a:p>
            <a:fld id="{4F22ECE2-C287-4A1F-89C6-8A0ACA17DA77}" type="slidenum">
              <a:rPr lang="fr-FR" smtClean="0"/>
              <a:t>8</a:t>
            </a:fld>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b="1" dirty="0"/>
              <a:t>II/ Comportements vis-à-vis de </a:t>
            </a:r>
            <a:r>
              <a:rPr lang="fr-FR" b="1" dirty="0" smtClean="0"/>
              <a:t>l’alcool</a:t>
            </a:r>
          </a:p>
          <a:p>
            <a:pPr>
              <a:buNone/>
            </a:pPr>
            <a:endParaRPr lang="fr-FR" b="1" dirty="0"/>
          </a:p>
          <a:p>
            <a:pPr algn="just">
              <a:buNone/>
            </a:pPr>
            <a:r>
              <a:rPr lang="fr-FR" dirty="0"/>
              <a:t>La population se divise en 2 catégories : </a:t>
            </a:r>
          </a:p>
          <a:p>
            <a:pPr algn="just">
              <a:buNone/>
            </a:pPr>
            <a:r>
              <a:rPr lang="fr-FR" dirty="0"/>
              <a:t>- les non-consommateurs d’alcool ou ceux qui en consomment rarement</a:t>
            </a:r>
          </a:p>
          <a:p>
            <a:pPr algn="just">
              <a:buNone/>
            </a:pPr>
            <a:r>
              <a:rPr lang="fr-FR" dirty="0" smtClean="0"/>
              <a:t>- </a:t>
            </a:r>
            <a:r>
              <a:rPr lang="fr-FR" dirty="0"/>
              <a:t>les consommateurs</a:t>
            </a:r>
          </a:p>
          <a:p>
            <a:pPr>
              <a:buNone/>
            </a:pPr>
            <a:endParaRPr lang="fr-FR" dirty="0"/>
          </a:p>
        </p:txBody>
      </p:sp>
      <p:sp>
        <p:nvSpPr>
          <p:cNvPr id="4" name="Espace réservé du pied de page 3"/>
          <p:cNvSpPr>
            <a:spLocks noGrp="1"/>
          </p:cNvSpPr>
          <p:nvPr>
            <p:ph type="ftr" sz="quarter" idx="11"/>
          </p:nvPr>
        </p:nvSpPr>
        <p:spPr/>
        <p:txBody>
          <a:bodyPr/>
          <a:lstStyle/>
          <a:p>
            <a:fld id="{6F0B5C35-D732-4D4A-82B9-F8C046B15C0E}" type="slidenum">
              <a:rPr lang="fr-FR" smtClean="0"/>
              <a:t>9</a:t>
            </a:fld>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00042"/>
            <a:ext cx="8229600" cy="6000792"/>
          </a:xfrm>
        </p:spPr>
        <p:txBody>
          <a:bodyPr>
            <a:normAutofit fontScale="70000" lnSpcReduction="20000"/>
          </a:bodyPr>
          <a:lstStyle/>
          <a:p>
            <a:pPr algn="just">
              <a:buNone/>
            </a:pPr>
            <a:r>
              <a:rPr lang="fr-FR" dirty="0"/>
              <a:t>Il y a plusieurs sous-catégories : </a:t>
            </a:r>
          </a:p>
          <a:p>
            <a:pPr lvl="0" algn="just"/>
            <a:r>
              <a:rPr lang="fr-FR" dirty="0"/>
              <a:t>Les consommateurs sans mésusage : la consommation journalière reste inférieure à 40/ jour d’alcool (28 verres par semaine) chez l’homme et 20g/ jour d’alcool (14 verres par semaine) chez la femme. </a:t>
            </a:r>
          </a:p>
          <a:p>
            <a:pPr lvl="0" algn="just"/>
            <a:r>
              <a:rPr lang="fr-FR" dirty="0"/>
              <a:t>Les consommateurs à problèmes : ce sont les personnes dont la consommation est supérieure aux valeurs définies précédemment </a:t>
            </a:r>
          </a:p>
          <a:p>
            <a:pPr algn="just">
              <a:buNone/>
            </a:pPr>
            <a:r>
              <a:rPr lang="fr-FR" dirty="0"/>
              <a:t>-&gt; s’il n’y a pas de retentissement somatique ou social on parle de </a:t>
            </a:r>
            <a:r>
              <a:rPr lang="fr-FR" u="sng" dirty="0"/>
              <a:t>consommateurs à </a:t>
            </a:r>
            <a:r>
              <a:rPr lang="fr-FR" u="sng" dirty="0" smtClean="0"/>
              <a:t>risque</a:t>
            </a:r>
            <a:r>
              <a:rPr lang="fr-FR" dirty="0" smtClean="0"/>
              <a:t>, surtout les bureaucrates, les responsables. </a:t>
            </a:r>
            <a:endParaRPr lang="fr-FR" dirty="0"/>
          </a:p>
          <a:p>
            <a:pPr algn="just">
              <a:buNone/>
            </a:pPr>
            <a:r>
              <a:rPr lang="fr-FR" dirty="0"/>
              <a:t>-&gt; dans le cas contraire on parle de consommateurs excessifs </a:t>
            </a:r>
          </a:p>
          <a:p>
            <a:pPr lvl="0" algn="just"/>
            <a:r>
              <a:rPr lang="fr-FR" dirty="0"/>
              <a:t>Les alcoolo-dépendants : ce sont des personnes dépendantes vis-à-vis de l’alcool. L’arrêt de la consommation provoque un malaise physique (syndrome de sevrage) et psychique (incapacité de s’abstenir ou de maîtriser sa consommation. </a:t>
            </a:r>
            <a:endParaRPr lang="fr-FR" dirty="0" smtClean="0"/>
          </a:p>
          <a:p>
            <a:pPr lvl="0" algn="just">
              <a:buNone/>
            </a:pPr>
            <a:endParaRPr lang="fr-FR" dirty="0" smtClean="0"/>
          </a:p>
          <a:p>
            <a:pPr algn="just">
              <a:buNone/>
            </a:pPr>
            <a:r>
              <a:rPr lang="fr-FR" dirty="0"/>
              <a:t>Pour mieux accompagner les personnes vers la sortie de l’alcoolisme, il faut aussi savoir ou comprendre pourquoi ils consomment. </a:t>
            </a:r>
          </a:p>
          <a:p>
            <a:pPr algn="just">
              <a:buNone/>
            </a:pPr>
            <a:endParaRPr lang="fr-FR" dirty="0"/>
          </a:p>
        </p:txBody>
      </p:sp>
      <p:sp>
        <p:nvSpPr>
          <p:cNvPr id="4" name="Espace réservé du pied de page 3"/>
          <p:cNvSpPr>
            <a:spLocks noGrp="1"/>
          </p:cNvSpPr>
          <p:nvPr>
            <p:ph type="ftr" sz="quarter" idx="11"/>
          </p:nvPr>
        </p:nvSpPr>
        <p:spPr/>
        <p:txBody>
          <a:bodyPr/>
          <a:lstStyle/>
          <a:p>
            <a:fld id="{928E45BC-4325-4A32-A439-4111C895A4BF}" type="slidenum">
              <a:rPr lang="fr-FR" smtClean="0"/>
              <a:t>10</a:t>
            </a:fld>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00042"/>
            <a:ext cx="8229600" cy="5626121"/>
          </a:xfrm>
        </p:spPr>
        <p:txBody>
          <a:bodyPr>
            <a:normAutofit fontScale="55000" lnSpcReduction="20000"/>
          </a:bodyPr>
          <a:lstStyle/>
          <a:p>
            <a:pPr algn="just">
              <a:buNone/>
            </a:pPr>
            <a:r>
              <a:rPr lang="fr-FR" b="1" dirty="0"/>
              <a:t>III/ Comment devient-on alcoolique ?</a:t>
            </a:r>
          </a:p>
          <a:p>
            <a:pPr algn="just">
              <a:buNone/>
            </a:pPr>
            <a:r>
              <a:rPr lang="fr-FR" dirty="0"/>
              <a:t>-&gt; l’environnement socioculturel : l’image conviviale de la consommation de boissons alcoolisées peut représenter un point d’appel important, aussi bien en milieu professionnel </a:t>
            </a:r>
            <a:r>
              <a:rPr lang="fr-FR" dirty="0" smtClean="0"/>
              <a:t>qu’extra-professionnel, surtout pour les jeunes</a:t>
            </a:r>
            <a:endParaRPr lang="fr-FR" dirty="0"/>
          </a:p>
          <a:p>
            <a:pPr algn="just">
              <a:buNone/>
            </a:pPr>
            <a:r>
              <a:rPr lang="fr-FR" dirty="0"/>
              <a:t>-&gt; l’environnement familial : le milieu conjugal peut être soit perturbé, soit inexistant. L’exemple parental est également susceptible d’exercer une certaine </a:t>
            </a:r>
            <a:r>
              <a:rPr lang="fr-FR" dirty="0" smtClean="0"/>
              <a:t>influence. Influence négative : l’enfant devient alcoolique ou influence positive : répulsion totale à l’alcool au vu du comportement des parents</a:t>
            </a:r>
            <a:endParaRPr lang="fr-FR" dirty="0"/>
          </a:p>
          <a:p>
            <a:pPr algn="just">
              <a:buNone/>
            </a:pPr>
            <a:r>
              <a:rPr lang="fr-FR" dirty="0"/>
              <a:t>-&gt; les facteurs socio-économiques : les intérêts économiques en jeu sont considérables. Malgré certaines restrictions, la publicité reste toujours présente dans les médias</a:t>
            </a:r>
          </a:p>
          <a:p>
            <a:pPr algn="just">
              <a:buNone/>
            </a:pPr>
            <a:r>
              <a:rPr lang="fr-FR" dirty="0"/>
              <a:t>-&gt; les facteurs socioprofessionnels : il faut se garder des idées reçues. S’il existe des professions ou des conditions de travail qui semblent favoriser l’exposition à l’alcoolisme, il faut souligner les biais méthodologiques des études mettant l’accent sur telles professions. Cependant, il existe bel et bien des facteurs de risque professionnel, par exemple : possibilité de disposer de ces boissons sur le lieu de travail, pression et collusion de l’environnement, éloignement familial, stress lié aux responsabilités, aux dangers des tâches et à l’insécurité de l’emploi, absence d’encadrement et enfin le travail monotone, répétitif peu valorisant et peu gratifiant. </a:t>
            </a:r>
          </a:p>
          <a:p>
            <a:pPr algn="just">
              <a:buNone/>
            </a:pPr>
            <a:r>
              <a:rPr lang="fr-FR" dirty="0"/>
              <a:t>-&gt; les facteurs héréditaires et biologiques discutables. </a:t>
            </a:r>
          </a:p>
          <a:p>
            <a:pPr algn="just">
              <a:buNone/>
            </a:pPr>
            <a:endParaRPr lang="fr-FR" dirty="0"/>
          </a:p>
        </p:txBody>
      </p:sp>
      <p:sp>
        <p:nvSpPr>
          <p:cNvPr id="4" name="Espace réservé du pied de page 3"/>
          <p:cNvSpPr>
            <a:spLocks noGrp="1"/>
          </p:cNvSpPr>
          <p:nvPr>
            <p:ph type="ftr" sz="quarter" idx="11"/>
          </p:nvPr>
        </p:nvSpPr>
        <p:spPr/>
        <p:txBody>
          <a:bodyPr/>
          <a:lstStyle/>
          <a:p>
            <a:fld id="{1DF39C11-D459-4570-89AD-9287CA5083CD}" type="slidenum">
              <a:rPr lang="fr-FR" smtClean="0"/>
              <a:t>11</a:t>
            </a:fld>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8"/>
            <a:ext cx="8229600" cy="5483245"/>
          </a:xfrm>
        </p:spPr>
        <p:txBody>
          <a:bodyPr>
            <a:normAutofit lnSpcReduction="10000"/>
          </a:bodyPr>
          <a:lstStyle/>
          <a:p>
            <a:pPr>
              <a:buNone/>
            </a:pPr>
            <a:r>
              <a:rPr lang="fr-FR" b="1" dirty="0"/>
              <a:t>IV/ dépendance à l’alcool et travail</a:t>
            </a:r>
          </a:p>
          <a:p>
            <a:pPr algn="just">
              <a:buNone/>
            </a:pPr>
            <a:r>
              <a:rPr lang="fr-FR" dirty="0"/>
              <a:t>Comme dit précédemment, la personne dépendante à l’alcool est souvent dans le déni. Pour ceux que nous recevons au RESI, le médecin aborde les questions de santé en lien avec l’alcool (problèmes de tremblements, instabilité, troubles du sommeil,…). Ensuite, on aborde de façon directe l’addiction à l’alcool en assurant que c’est une maladie comme une autre, mais qu’il ne faut pas se voiler la face. </a:t>
            </a:r>
          </a:p>
          <a:p>
            <a:pPr>
              <a:buNone/>
            </a:pPr>
            <a:endParaRPr lang="fr-FR" dirty="0"/>
          </a:p>
        </p:txBody>
      </p:sp>
      <p:sp>
        <p:nvSpPr>
          <p:cNvPr id="4" name="Espace réservé du pied de page 3"/>
          <p:cNvSpPr>
            <a:spLocks noGrp="1"/>
          </p:cNvSpPr>
          <p:nvPr>
            <p:ph type="ftr" sz="quarter" idx="11"/>
          </p:nvPr>
        </p:nvSpPr>
        <p:spPr/>
        <p:txBody>
          <a:bodyPr/>
          <a:lstStyle/>
          <a:p>
            <a:fld id="{7091AE58-7439-4308-B764-9728E5C93377}" type="slidenum">
              <a:rPr lang="fr-FR" smtClean="0"/>
              <a:t>12</a:t>
            </a:fld>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28670"/>
            <a:ext cx="8229600" cy="5197493"/>
          </a:xfrm>
        </p:spPr>
        <p:txBody>
          <a:bodyPr>
            <a:normAutofit/>
          </a:bodyPr>
          <a:lstStyle/>
          <a:p>
            <a:pPr algn="just">
              <a:buNone/>
            </a:pPr>
            <a:r>
              <a:rPr lang="fr-FR" dirty="0" smtClean="0"/>
              <a:t>a/ L’alcoolisme </a:t>
            </a:r>
            <a:r>
              <a:rPr lang="fr-FR" dirty="0"/>
              <a:t>aigu au travail peut entraîner : </a:t>
            </a:r>
          </a:p>
          <a:p>
            <a:pPr lvl="0" algn="just"/>
            <a:r>
              <a:rPr lang="fr-FR" dirty="0"/>
              <a:t>perturbation du rythme </a:t>
            </a:r>
            <a:r>
              <a:rPr lang="fr-FR" dirty="0" smtClean="0"/>
              <a:t>de </a:t>
            </a:r>
            <a:r>
              <a:rPr lang="fr-FR" dirty="0"/>
              <a:t>travail</a:t>
            </a:r>
          </a:p>
          <a:p>
            <a:pPr lvl="0" algn="just"/>
            <a:r>
              <a:rPr lang="fr-FR" dirty="0"/>
              <a:t>agressivité envers l’entourage</a:t>
            </a:r>
          </a:p>
          <a:p>
            <a:pPr lvl="0" algn="just"/>
            <a:r>
              <a:rPr lang="fr-FR" dirty="0"/>
              <a:t>perte de concentration</a:t>
            </a:r>
          </a:p>
          <a:p>
            <a:pPr lvl="0" algn="just"/>
            <a:r>
              <a:rPr lang="fr-FR" dirty="0"/>
              <a:t>accidents : chutes,… </a:t>
            </a:r>
          </a:p>
          <a:p>
            <a:pPr lvl="0" algn="just"/>
            <a:r>
              <a:rPr lang="fr-FR" dirty="0"/>
              <a:t>diversion de l’attention des autres : hilarité, blagues,… </a:t>
            </a:r>
          </a:p>
          <a:p>
            <a:pPr lvl="0" algn="just"/>
            <a:r>
              <a:rPr lang="fr-FR" dirty="0"/>
              <a:t>Coma alcoolique. </a:t>
            </a:r>
          </a:p>
          <a:p>
            <a:pPr>
              <a:buNone/>
            </a:pPr>
            <a:endParaRPr lang="fr-FR" dirty="0"/>
          </a:p>
        </p:txBody>
      </p:sp>
      <p:sp>
        <p:nvSpPr>
          <p:cNvPr id="4" name="Espace réservé du pied de page 3"/>
          <p:cNvSpPr>
            <a:spLocks noGrp="1"/>
          </p:cNvSpPr>
          <p:nvPr>
            <p:ph type="ftr" sz="quarter" idx="11"/>
          </p:nvPr>
        </p:nvSpPr>
        <p:spPr/>
        <p:txBody>
          <a:bodyPr/>
          <a:lstStyle/>
          <a:p>
            <a:fld id="{C1B78AF6-1C43-4121-B213-7970BD8621CD}" type="slidenum">
              <a:rPr lang="fr-FR" smtClean="0"/>
              <a:t>13</a:t>
            </a:fld>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77500" lnSpcReduction="20000"/>
          </a:bodyPr>
          <a:lstStyle/>
          <a:p>
            <a:pPr algn="just">
              <a:buNone/>
            </a:pPr>
            <a:r>
              <a:rPr lang="fr-FR" dirty="0"/>
              <a:t>- Après, le choix ou le projet de la personne va toujours vers ce qui est contre-indiqué pour le cas d’addiction à l’alcool. Ex. : pour ceux qui travaillent dans le BTP ils veulent toujours travailler en hauteur (couvreur, peintre d’extérieur) ou bien ils veulent manipuler des machines ou outils dangereux alors que les tremblements sont visibles et constants. Les effets liés à l’alcool : MCV, hépatites… entraînent des limitations d’accès à certains postes et sont mieux acceptés. </a:t>
            </a:r>
          </a:p>
          <a:p>
            <a:pPr algn="just">
              <a:buFontTx/>
              <a:buChar char="-"/>
            </a:pPr>
            <a:r>
              <a:rPr lang="fr-FR" dirty="0" smtClean="0"/>
              <a:t>il </a:t>
            </a:r>
            <a:r>
              <a:rPr lang="fr-FR" dirty="0"/>
              <a:t>est difficile de les faire changer d’avis </a:t>
            </a:r>
            <a:endParaRPr lang="fr-FR" dirty="0" smtClean="0"/>
          </a:p>
          <a:p>
            <a:pPr algn="just">
              <a:buFontTx/>
              <a:buChar char="-"/>
            </a:pPr>
            <a:endParaRPr lang="fr-FR" dirty="0"/>
          </a:p>
          <a:p>
            <a:pPr algn="just">
              <a:buNone/>
            </a:pPr>
            <a:r>
              <a:rPr lang="fr-FR" dirty="0"/>
              <a:t>La conduite ou utilisation de véhicules ou engins est fortement déconseillée pour les personnes sou l’emprise de l’alcool, mais on sait aussi que même si ce n’est pas l’alcoolisme aigu, les réflexes ne sont plus les mêmes quand l’alcoolisme est chronique. </a:t>
            </a:r>
          </a:p>
          <a:p>
            <a:pPr>
              <a:buNone/>
            </a:pPr>
            <a:endParaRPr lang="fr-FR" dirty="0"/>
          </a:p>
        </p:txBody>
      </p:sp>
      <p:sp>
        <p:nvSpPr>
          <p:cNvPr id="4" name="Espace réservé du pied de page 3"/>
          <p:cNvSpPr>
            <a:spLocks noGrp="1"/>
          </p:cNvSpPr>
          <p:nvPr>
            <p:ph type="ftr" sz="quarter" idx="11"/>
          </p:nvPr>
        </p:nvSpPr>
        <p:spPr/>
        <p:txBody>
          <a:bodyPr/>
          <a:lstStyle/>
          <a:p>
            <a:fld id="{D5B9E1F8-AF05-477D-AB21-E32340FB3AE0}" type="slidenum">
              <a:rPr lang="fr-FR" smtClean="0"/>
              <a:t>14</a:t>
            </a:fld>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62500" lnSpcReduction="20000"/>
          </a:bodyPr>
          <a:lstStyle/>
          <a:p>
            <a:pPr algn="just">
              <a:buNone/>
            </a:pPr>
            <a:r>
              <a:rPr lang="fr-FR" dirty="0"/>
              <a:t>Le conseil vers les soins prend toujours un temps important même si on sait que cela n’aboutit pas toujours. </a:t>
            </a:r>
            <a:endParaRPr lang="fr-FR" dirty="0" smtClean="0"/>
          </a:p>
          <a:p>
            <a:pPr algn="just">
              <a:buNone/>
            </a:pPr>
            <a:endParaRPr lang="fr-FR" dirty="0" smtClean="0"/>
          </a:p>
          <a:p>
            <a:pPr>
              <a:buNone/>
            </a:pPr>
            <a:r>
              <a:rPr lang="fr-FR" dirty="0" smtClean="0"/>
              <a:t>b/ l’alcoolisme chronique peut engendrer beaucoup de difficultés physiques, surtout diminution de la résistance et de l’endurance, … </a:t>
            </a:r>
          </a:p>
          <a:p>
            <a:pPr>
              <a:buNone/>
            </a:pPr>
            <a:r>
              <a:rPr lang="fr-FR" dirty="0" smtClean="0"/>
              <a:t>En plus les traitements des différentes maladies dues à l’alcool peuvent entraîner des effets secondaires importants. </a:t>
            </a:r>
          </a:p>
          <a:p>
            <a:pPr algn="just">
              <a:buNone/>
            </a:pPr>
            <a:endParaRPr lang="fr-FR" dirty="0"/>
          </a:p>
          <a:p>
            <a:pPr lvl="0" algn="just"/>
            <a:r>
              <a:rPr lang="fr-FR" dirty="0"/>
              <a:t>Personnellement je n’hésite pas à dire que l’aspect extérieur d’une personne alcoolique est visible et que si elle veut trouver un travail il faut absolument divorcer avec l’alcool</a:t>
            </a:r>
          </a:p>
          <a:p>
            <a:pPr lvl="0" algn="just"/>
            <a:r>
              <a:rPr lang="fr-FR" dirty="0"/>
              <a:t>L’orientation vers les différentes structures d’accompagnement ne sont pas toujours appréciées car selon eux : </a:t>
            </a:r>
          </a:p>
          <a:p>
            <a:pPr algn="just">
              <a:buNone/>
            </a:pPr>
            <a:r>
              <a:rPr lang="fr-FR" dirty="0"/>
              <a:t>-&gt; c’est stigmatisant : si vous fréquentez les alcooliques anonymes c’est que vous êtes </a:t>
            </a:r>
            <a:r>
              <a:rPr lang="fr-FR" dirty="0" smtClean="0"/>
              <a:t>alcoolique et tout le monde le saura</a:t>
            </a:r>
            <a:endParaRPr lang="fr-FR" dirty="0"/>
          </a:p>
          <a:p>
            <a:pPr algn="just">
              <a:buNone/>
            </a:pPr>
            <a:r>
              <a:rPr lang="fr-FR" dirty="0"/>
              <a:t>-&gt; dans ces structures, on ne parle que de l’alcool alors qu’on veut sortir de ce milieu. </a:t>
            </a:r>
          </a:p>
          <a:p>
            <a:pPr lvl="0" algn="just"/>
            <a:r>
              <a:rPr lang="fr-FR" dirty="0"/>
              <a:t>L’accompagnement par un psychologue ou un médecin spécialiste est plutôt apprécié car c’est une écoute individuelle. </a:t>
            </a:r>
          </a:p>
          <a:p>
            <a:pPr>
              <a:buNone/>
            </a:pPr>
            <a:endParaRPr lang="fr-FR" dirty="0"/>
          </a:p>
        </p:txBody>
      </p:sp>
      <p:sp>
        <p:nvSpPr>
          <p:cNvPr id="4" name="Espace réservé du pied de page 3"/>
          <p:cNvSpPr>
            <a:spLocks noGrp="1"/>
          </p:cNvSpPr>
          <p:nvPr>
            <p:ph type="ftr" sz="quarter" idx="11"/>
          </p:nvPr>
        </p:nvSpPr>
        <p:spPr/>
        <p:txBody>
          <a:bodyPr/>
          <a:lstStyle/>
          <a:p>
            <a:fld id="{579386C6-667B-4227-B2ED-4B768ED88265}" type="slidenum">
              <a:rPr lang="fr-FR" smtClean="0"/>
              <a:t>15</a:t>
            </a:fld>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5554683"/>
          </a:xfrm>
        </p:spPr>
        <p:txBody>
          <a:bodyPr>
            <a:normAutofit lnSpcReduction="10000"/>
          </a:bodyPr>
          <a:lstStyle/>
          <a:p>
            <a:pPr>
              <a:buNone/>
            </a:pPr>
            <a:r>
              <a:rPr lang="fr-FR" dirty="0" smtClean="0"/>
              <a:t>Que faire sur le lieu de travail ? </a:t>
            </a:r>
          </a:p>
          <a:p>
            <a:pPr>
              <a:buFontTx/>
              <a:buChar char="-"/>
            </a:pPr>
            <a:r>
              <a:rPr lang="fr-FR" dirty="0" smtClean="0"/>
              <a:t>Mettre à disposition des boissons non alcoolisées rafraîchissantes</a:t>
            </a:r>
          </a:p>
          <a:p>
            <a:pPr>
              <a:buFontTx/>
              <a:buChar char="-"/>
            </a:pPr>
            <a:r>
              <a:rPr lang="fr-FR" dirty="0" smtClean="0"/>
              <a:t>Veiller à ce que la température ambiante soit tolérable</a:t>
            </a:r>
          </a:p>
          <a:p>
            <a:pPr>
              <a:buFontTx/>
              <a:buChar char="-"/>
            </a:pPr>
            <a:r>
              <a:rPr lang="fr-FR" dirty="0" smtClean="0"/>
              <a:t>Empêcher l’apport d’alcool sur le lieu de travail</a:t>
            </a:r>
          </a:p>
          <a:p>
            <a:pPr>
              <a:buFontTx/>
              <a:buChar char="-"/>
            </a:pPr>
            <a:r>
              <a:rPr lang="fr-FR" dirty="0" smtClean="0"/>
              <a:t>Donner des informations / formations sur les méfaits de l’alcool (perte d’emploi éventuelle)</a:t>
            </a:r>
          </a:p>
          <a:p>
            <a:pPr>
              <a:buFontTx/>
              <a:buChar char="-"/>
            </a:pPr>
            <a:r>
              <a:rPr lang="fr-FR" dirty="0" smtClean="0"/>
              <a:t>Encourager la rencontre avec le médecin du travail ou le médecin traitant. </a:t>
            </a:r>
            <a:endParaRPr lang="fr-FR" dirty="0"/>
          </a:p>
        </p:txBody>
      </p:sp>
      <p:sp>
        <p:nvSpPr>
          <p:cNvPr id="4" name="Espace réservé du pied de page 3"/>
          <p:cNvSpPr>
            <a:spLocks noGrp="1"/>
          </p:cNvSpPr>
          <p:nvPr>
            <p:ph type="ftr" sz="quarter" idx="11"/>
          </p:nvPr>
        </p:nvSpPr>
        <p:spPr/>
        <p:txBody>
          <a:bodyPr/>
          <a:lstStyle/>
          <a:p>
            <a:fld id="{DF99F296-FAEE-4788-8B7D-8B13FD266451}" type="slidenum">
              <a:rPr lang="fr-FR" smtClean="0"/>
              <a:t>16</a:t>
            </a:fld>
            <a:endParaRPr lang="fr-FR"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529</Words>
  <Application>Microsoft Office PowerPoint</Application>
  <PresentationFormat>Affichage à l'écran (4:3)</PresentationFormat>
  <Paragraphs>93</Paragraphs>
  <Slides>16</Slides>
  <Notes>0</Notes>
  <HiddenSlides>0</HiddenSlides>
  <MMClips>0</MMClips>
  <ScaleCrop>false</ScaleCrop>
  <HeadingPairs>
    <vt:vector size="4" baseType="variant">
      <vt:variant>
        <vt:lpstr>Thème</vt:lpstr>
      </vt:variant>
      <vt:variant>
        <vt:i4>1</vt:i4>
      </vt:variant>
      <vt:variant>
        <vt:lpstr>Titres des diapositives</vt:lpstr>
      </vt:variant>
      <vt:variant>
        <vt:i4>16</vt:i4>
      </vt:variant>
    </vt:vector>
  </HeadingPairs>
  <TitlesOfParts>
    <vt:vector size="17" baseType="lpstr">
      <vt:lpstr>Thème Office</vt:lpstr>
      <vt:lpstr>L’alcool et la relation de travail</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L’alcool et la relation de travail</dc:title>
  <dc:creator>Stephanie</dc:creator>
  <cp:lastModifiedBy>Stephanie</cp:lastModifiedBy>
  <cp:revision>6</cp:revision>
  <dcterms:created xsi:type="dcterms:W3CDTF">2018-12-10T07:10:39Z</dcterms:created>
  <dcterms:modified xsi:type="dcterms:W3CDTF">2018-12-10T09:42:01Z</dcterms:modified>
</cp:coreProperties>
</file>